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7" r:id="rId10"/>
    <p:sldId id="268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6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24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15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870" y="2372232"/>
            <a:ext cx="9051250" cy="2132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EduCom: Educational Connectivity</a:t>
            </a:r>
            <a:endParaRPr lang="en-US" sz="44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33C39-11F3-8AAF-0996-87183976F3D6}"/>
              </a:ext>
            </a:extLst>
          </p:cNvPr>
          <p:cNvSpPr txBox="1"/>
          <p:nvPr/>
        </p:nvSpPr>
        <p:spPr>
          <a:xfrm>
            <a:off x="1366996" y="4114800"/>
            <a:ext cx="6414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Supervisor: Asim Riaz</a:t>
            </a:r>
          </a:p>
          <a:p>
            <a:endParaRPr lang="en-US" sz="2400" b="1" dirty="0"/>
          </a:p>
          <a:p>
            <a:r>
              <a:rPr lang="en-US" sz="1600" b="1" dirty="0"/>
              <a:t>Anmol Kumari – 2212141</a:t>
            </a:r>
          </a:p>
          <a:p>
            <a:r>
              <a:rPr lang="en-US" sz="1600" b="1" dirty="0"/>
              <a:t>Pawan Mahesh – 2212263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44CA2-71B1-E883-42ED-AA64A2336251}"/>
              </a:ext>
            </a:extLst>
          </p:cNvPr>
          <p:cNvSpPr txBox="1"/>
          <p:nvPr/>
        </p:nvSpPr>
        <p:spPr>
          <a:xfrm>
            <a:off x="793790" y="6041885"/>
            <a:ext cx="7268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Delivered To Panel 4:  Ali Mobin(TL), Usama Khalid, Waqar Malik, Samar Yazdani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8D992F5-1150-1B8A-5269-DCAF96AAA748}"/>
              </a:ext>
            </a:extLst>
          </p:cNvPr>
          <p:cNvSpPr/>
          <p:nvPr/>
        </p:nvSpPr>
        <p:spPr>
          <a:xfrm>
            <a:off x="1202020" y="204494"/>
            <a:ext cx="12214721" cy="1594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WBS Visualization</a:t>
            </a:r>
            <a:endParaRPr lang="en-US" sz="6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D0CCCF4-EED2-9FC0-B789-8A8F9CA79FB4}"/>
              </a:ext>
            </a:extLst>
          </p:cNvPr>
          <p:cNvSpPr/>
          <p:nvPr/>
        </p:nvSpPr>
        <p:spPr>
          <a:xfrm>
            <a:off x="-4893702" y="325599"/>
            <a:ext cx="12214721" cy="66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Sections 9 / 10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B3E18A-1B4C-9ABB-496B-E1F232A38654}"/>
              </a:ext>
            </a:extLst>
          </p:cNvPr>
          <p:cNvSpPr/>
          <p:nvPr/>
        </p:nvSpPr>
        <p:spPr>
          <a:xfrm>
            <a:off x="12371294" y="7691718"/>
            <a:ext cx="2259106" cy="5212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97968-D229-B358-29C0-EC3B20F502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b="2752"/>
          <a:stretch>
            <a:fillRect/>
          </a:stretch>
        </p:blipFill>
        <p:spPr bwMode="auto">
          <a:xfrm>
            <a:off x="139391" y="2422950"/>
            <a:ext cx="5825311" cy="46684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4BD4A-37E6-2209-AA5A-144DC19260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b="2382"/>
          <a:stretch>
            <a:fillRect/>
          </a:stretch>
        </p:blipFill>
        <p:spPr bwMode="auto">
          <a:xfrm>
            <a:off x="6434405" y="2282670"/>
            <a:ext cx="7702838" cy="4947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433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628055"/>
            <a:ext cx="172735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10 / 10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15685" y="1151930"/>
            <a:ext cx="1291649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Strengthening SZABIST's Digital Future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1721287" y="2627709"/>
            <a:ext cx="328410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Communication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5685" y="3069788"/>
            <a:ext cx="4289703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single source of truth for all academic discourse, eliminating fragmentation.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88" y="2097643"/>
            <a:ext cx="4619625" cy="46196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55" y="3386554"/>
            <a:ext cx="287536" cy="3593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25013" y="2627709"/>
            <a:ext cx="327374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Institutional Transparency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625013" y="3069788"/>
            <a:ext cx="4289703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feedback and clear communication paths build trust.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88" y="2097643"/>
            <a:ext cx="4619625" cy="461962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490" y="3386554"/>
            <a:ext cx="287536" cy="3593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25013" y="5090874"/>
            <a:ext cx="313515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Technological Innovation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625013" y="5532953"/>
            <a:ext cx="4289703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AI and real-time technology sets a new standard for campus platforms.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388" y="2097643"/>
            <a:ext cx="4619625" cy="461962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2490" y="5068788"/>
            <a:ext cx="287536" cy="35933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443043" y="5090874"/>
            <a:ext cx="256234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Academic Efficiency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715685" y="5532953"/>
            <a:ext cx="4289703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data flow and real-time alerts boost administrative and teaching efficacy.</a:t>
            </a:r>
            <a:endParaRPr lang="en-US" sz="16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5388" y="2097643"/>
            <a:ext cx="4619625" cy="461962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255" y="5068788"/>
            <a:ext cx="287536" cy="35933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15685" y="6947297"/>
            <a:ext cx="1319903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SZABIST Communication Platform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a vital step toward digital transformation, providing a modern, secure, and intelligent environment for all campus stakeholders.</a:t>
            </a:r>
            <a:endParaRPr lang="en-US" sz="16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D56BB5-166F-66E9-B799-3EDE46BFABE8}"/>
              </a:ext>
            </a:extLst>
          </p:cNvPr>
          <p:cNvSpPr/>
          <p:nvPr/>
        </p:nvSpPr>
        <p:spPr>
          <a:xfrm>
            <a:off x="12371294" y="7691718"/>
            <a:ext cx="2259106" cy="5212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9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1 / 10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99128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Introduction: Bridging the Communication Gap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895725"/>
            <a:ext cx="4196358" cy="3315772"/>
          </a:xfrm>
          <a:prstGeom prst="roundRect">
            <a:avLst>
              <a:gd name="adj" fmla="val 441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3310" y="3895725"/>
            <a:ext cx="121920" cy="331577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42524" y="4153019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System Overview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42524" y="513969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SZABIST currently relies on a fragmented mix of channels, leading to inconsistent communication delivery and potential information silos.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895725"/>
            <a:ext cx="4196358" cy="3315772"/>
          </a:xfrm>
          <a:prstGeom prst="roundRect">
            <a:avLst>
              <a:gd name="adj" fmla="val 441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186482" y="3895725"/>
            <a:ext cx="121920" cy="331577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565696" y="415301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Missing Link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65696" y="4714399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critical lack of a unified, institution-wide internal communication channel tailored specifically for academic needs and role-based access.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895725"/>
            <a:ext cx="4196358" cy="3315772"/>
          </a:xfrm>
          <a:prstGeom prst="roundRect">
            <a:avLst>
              <a:gd name="adj" fmla="val 441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9609653" y="3895725"/>
            <a:ext cx="121920" cy="331577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988868" y="415301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Aim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988868" y="4714399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develop a secure, real-time platform that streamlines communication and establishes clear, dedicated pathways for all academic stakeholders.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BA0937-B412-287D-50B5-AE7B7F9FF273}"/>
              </a:ext>
            </a:extLst>
          </p:cNvPr>
          <p:cNvSpPr/>
          <p:nvPr/>
        </p:nvSpPr>
        <p:spPr>
          <a:xfrm>
            <a:off x="12371294" y="7691718"/>
            <a:ext cx="2259106" cy="5212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415" y="514707"/>
            <a:ext cx="233398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2 / 10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53415" y="993100"/>
            <a:ext cx="10703243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Statement: The Cost of Fragmentation</a:t>
            </a:r>
            <a:endParaRPr lang="en-US" sz="3650" dirty="0"/>
          </a:p>
        </p:txBody>
      </p:sp>
      <p:sp>
        <p:nvSpPr>
          <p:cNvPr id="4" name="Shape 2"/>
          <p:cNvSpPr/>
          <p:nvPr/>
        </p:nvSpPr>
        <p:spPr>
          <a:xfrm>
            <a:off x="653415" y="2346722"/>
            <a:ext cx="3812619" cy="2939415"/>
          </a:xfrm>
          <a:prstGeom prst="roundRect">
            <a:avLst>
              <a:gd name="adj" fmla="val 373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53415" y="2323862"/>
            <a:ext cx="3812619" cy="91440"/>
          </a:xfrm>
          <a:prstGeom prst="roundRect">
            <a:avLst>
              <a:gd name="adj" fmla="val 8576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279690" y="2066687"/>
            <a:ext cx="560070" cy="560070"/>
          </a:xfrm>
          <a:prstGeom prst="roundRect">
            <a:avLst>
              <a:gd name="adj" fmla="val 16326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87" y="2206704"/>
            <a:ext cx="223957" cy="2800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62965" y="2813447"/>
            <a:ext cx="3393519" cy="583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Ineffective Communication Methods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62965" y="3583543"/>
            <a:ext cx="3393519" cy="1493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Over-reliance on general tools like WhatsApp and email, alongside limited platforms like ZABDESK, results in information overload and critical messages being missed.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4652724" y="2346722"/>
            <a:ext cx="3812619" cy="2939415"/>
          </a:xfrm>
          <a:prstGeom prst="roundRect">
            <a:avLst>
              <a:gd name="adj" fmla="val 373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652724" y="2323862"/>
            <a:ext cx="3812619" cy="91440"/>
          </a:xfrm>
          <a:prstGeom prst="roundRect">
            <a:avLst>
              <a:gd name="adj" fmla="val 8576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278999" y="2066687"/>
            <a:ext cx="560070" cy="560070"/>
          </a:xfrm>
          <a:prstGeom prst="roundRect">
            <a:avLst>
              <a:gd name="adj" fmla="val 16326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996" y="2206704"/>
            <a:ext cx="223957" cy="28003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862274" y="2813447"/>
            <a:ext cx="3393519" cy="583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Efficiency Loss and Fragmentation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4862274" y="3583543"/>
            <a:ext cx="3393519" cy="1493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Miscommunication and the scattering of crucial data across different systems severely impact administrative and academic efficiency.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53415" y="5752862"/>
            <a:ext cx="7811929" cy="1751886"/>
          </a:xfrm>
          <a:prstGeom prst="roundRect">
            <a:avLst>
              <a:gd name="adj" fmla="val 626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653415" y="5730002"/>
            <a:ext cx="7811929" cy="91440"/>
          </a:xfrm>
          <a:prstGeom prst="roundRect">
            <a:avLst>
              <a:gd name="adj" fmla="val 8576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4279344" y="5472827"/>
            <a:ext cx="560070" cy="560070"/>
          </a:xfrm>
          <a:prstGeom prst="roundRect">
            <a:avLst>
              <a:gd name="adj" fmla="val 16326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342" y="5612844"/>
            <a:ext cx="223957" cy="28003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62965" y="6219587"/>
            <a:ext cx="344447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 and Feedback Deficits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862965" y="6697980"/>
            <a:ext cx="7392829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channels lack privacy controls and robust, structured mechanisms for anonymous feedback, hindering honest dialogue.</a:t>
            </a:r>
            <a:endParaRPr lang="en-US" sz="145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497" y="2066687"/>
            <a:ext cx="5056108" cy="505610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3B3CB9-ADCA-C208-906A-F0491EA25527}"/>
              </a:ext>
            </a:extLst>
          </p:cNvPr>
          <p:cNvSpPr/>
          <p:nvPr/>
        </p:nvSpPr>
        <p:spPr>
          <a:xfrm>
            <a:off x="12371294" y="7691718"/>
            <a:ext cx="2259106" cy="5212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9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3 / 10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2057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Strategic Rationale: Why Build This Platform?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3442811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478292"/>
            <a:ext cx="5212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Structured Real-Time Communication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68710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systems cannot support the demand for instant, structured, and organized dialogue required in a dynamic academic environment.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5" y="3442811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3478292"/>
            <a:ext cx="3837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Need for Genuine Feedback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194000" y="3968710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feedback mechanisms lack anonymity, leading to self-censorship. The platform ensures authentic student and faculty voices are heard.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5475565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5511046"/>
            <a:ext cx="4973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Academic Integrity and Governance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6001464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rising need for AI-powered moderation and reporting tools to proactively maintain professional conduct and academic integrity in digital channels.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5" y="547556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5511046"/>
            <a:ext cx="4629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Digital Transformation Imperative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94000" y="6001464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aligns with the broader institutional goal of advancing digital infrastructure and modernizing core operations.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B31002-611F-F321-5A62-E9A95A84F8A9}"/>
              </a:ext>
            </a:extLst>
          </p:cNvPr>
          <p:cNvSpPr/>
          <p:nvPr/>
        </p:nvSpPr>
        <p:spPr>
          <a:xfrm>
            <a:off x="12371294" y="7691718"/>
            <a:ext cx="2259106" cy="5212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4 / 10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63566"/>
            <a:ext cx="1167574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Industry and Scalability</a:t>
            </a:r>
            <a:endParaRPr lang="en-US" sz="6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1945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45875"/>
            <a:ext cx="41586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Focus: Education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5132546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is meticulously designed to meet the unique structural and functional requirements of higher academic institutions, specifically SZABIST.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81945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145875"/>
            <a:ext cx="41586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Sector: Information Technology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235893" y="513254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modern IT infrastructure and robust security protocols to ensure a stable, high-performance, and maintainable application.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81945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1458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Scalability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9677995" y="4707255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modularity, the platform offers significant potential for adoption by other universities and educational bodies worldwide, extending its impact beyond SZABIST.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0D165B-109F-976D-C075-F194F74CF3CA}"/>
              </a:ext>
            </a:extLst>
          </p:cNvPr>
          <p:cNvSpPr/>
          <p:nvPr/>
        </p:nvSpPr>
        <p:spPr>
          <a:xfrm>
            <a:off x="12371294" y="7691718"/>
            <a:ext cx="2259106" cy="5212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545" y="590193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5 / 10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38545" y="1130975"/>
            <a:ext cx="13153311" cy="1819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150"/>
              </a:lnSpc>
              <a:buNone/>
            </a:pPr>
            <a:r>
              <a:rPr lang="en-US" sz="5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Competitive Advantage: Beyond Standard Systems</a:t>
            </a:r>
            <a:endParaRPr lang="en-US" sz="5700" dirty="0"/>
          </a:p>
        </p:txBody>
      </p:sp>
      <p:sp>
        <p:nvSpPr>
          <p:cNvPr id="4" name="Text 2"/>
          <p:cNvSpPr/>
          <p:nvPr/>
        </p:nvSpPr>
        <p:spPr>
          <a:xfrm>
            <a:off x="738545" y="3267432"/>
            <a:ext cx="13153311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SZABIST Communication Platform integrates several key features that distinguish it from existing, siloed communication methods.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8545" y="4179808"/>
            <a:ext cx="13153311" cy="3459599"/>
          </a:xfrm>
          <a:prstGeom prst="roundRect">
            <a:avLst>
              <a:gd name="adj" fmla="val 25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46165" y="4187428"/>
            <a:ext cx="4379357" cy="1890951"/>
          </a:xfrm>
          <a:prstGeom prst="roundRect">
            <a:avLst>
              <a:gd name="adj" fmla="val 468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57143" y="4398407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Centralized Nexus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57143" y="4854773"/>
            <a:ext cx="3640812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dedicated space for all communication across students, faculty, and administration.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125522" y="4187428"/>
            <a:ext cx="4379357" cy="1890951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125522" y="4187428"/>
            <a:ext cx="22860" cy="1890951"/>
          </a:xfrm>
          <a:prstGeom prst="roundRect">
            <a:avLst>
              <a:gd name="adj" fmla="val 38771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653087" y="4398407"/>
            <a:ext cx="2875836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Anonymous Feedback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5653087" y="4854773"/>
            <a:ext cx="3324225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channel for sensitive reports and honest course/service reviews.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4861798" y="4869120"/>
            <a:ext cx="527566" cy="527566"/>
          </a:xfrm>
          <a:prstGeom prst="roundRect">
            <a:avLst>
              <a:gd name="adj" fmla="val 168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719" y="4968061"/>
            <a:ext cx="263723" cy="329684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9504878" y="4187428"/>
            <a:ext cx="4379357" cy="1890951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504878" y="4187428"/>
            <a:ext cx="22860" cy="1890951"/>
          </a:xfrm>
          <a:prstGeom prst="roundRect">
            <a:avLst>
              <a:gd name="adj" fmla="val 38771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032444" y="4398407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Socket.io Real-Time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0032444" y="4854773"/>
            <a:ext cx="3640812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Instantaneous, low-latency messaging essential for urgent announcements and interactions.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9241155" y="4869120"/>
            <a:ext cx="527566" cy="527566"/>
          </a:xfrm>
          <a:prstGeom prst="roundRect">
            <a:avLst>
              <a:gd name="adj" fmla="val 168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076" y="4968061"/>
            <a:ext cx="263723" cy="329684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746165" y="6078379"/>
            <a:ext cx="6569035" cy="1553408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/>
          <p:cNvSpPr/>
          <p:nvPr/>
        </p:nvSpPr>
        <p:spPr>
          <a:xfrm>
            <a:off x="746165" y="6078379"/>
            <a:ext cx="6569035" cy="22860"/>
          </a:xfrm>
          <a:prstGeom prst="roundRect">
            <a:avLst>
              <a:gd name="adj" fmla="val 38771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957143" y="628935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Moderation (NLP)</a:t>
            </a:r>
            <a:endParaRPr lang="en-US" sz="2050" dirty="0"/>
          </a:p>
        </p:txBody>
      </p:sp>
      <p:sp>
        <p:nvSpPr>
          <p:cNvPr id="24" name="Text 20"/>
          <p:cNvSpPr/>
          <p:nvPr/>
        </p:nvSpPr>
        <p:spPr>
          <a:xfrm>
            <a:off x="957143" y="6745724"/>
            <a:ext cx="5830491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content filtering and flagging to ensure a respectful and professional environment.</a:t>
            </a:r>
            <a:endParaRPr lang="en-US" sz="1650" dirty="0"/>
          </a:p>
        </p:txBody>
      </p:sp>
      <p:sp>
        <p:nvSpPr>
          <p:cNvPr id="25" name="Shape 21"/>
          <p:cNvSpPr/>
          <p:nvPr/>
        </p:nvSpPr>
        <p:spPr>
          <a:xfrm>
            <a:off x="7315200" y="6078379"/>
            <a:ext cx="6569035" cy="1553408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2"/>
          <p:cNvSpPr/>
          <p:nvPr/>
        </p:nvSpPr>
        <p:spPr>
          <a:xfrm>
            <a:off x="7315200" y="6078379"/>
            <a:ext cx="22860" cy="1553408"/>
          </a:xfrm>
          <a:prstGeom prst="roundRect">
            <a:avLst>
              <a:gd name="adj" fmla="val 38771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3"/>
          <p:cNvSpPr/>
          <p:nvPr/>
        </p:nvSpPr>
        <p:spPr>
          <a:xfrm>
            <a:off x="7315200" y="6078379"/>
            <a:ext cx="6569035" cy="22860"/>
          </a:xfrm>
          <a:prstGeom prst="roundRect">
            <a:avLst>
              <a:gd name="adj" fmla="val 38771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4"/>
          <p:cNvSpPr/>
          <p:nvPr/>
        </p:nvSpPr>
        <p:spPr>
          <a:xfrm>
            <a:off x="7842766" y="628935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PWA Deployment</a:t>
            </a:r>
            <a:endParaRPr lang="en-US" sz="2050" dirty="0"/>
          </a:p>
        </p:txBody>
      </p:sp>
      <p:sp>
        <p:nvSpPr>
          <p:cNvPr id="29" name="Text 25"/>
          <p:cNvSpPr/>
          <p:nvPr/>
        </p:nvSpPr>
        <p:spPr>
          <a:xfrm>
            <a:off x="7842766" y="6745724"/>
            <a:ext cx="5830491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Accessible via any web browser, offering a native app feel without installation barriers.</a:t>
            </a:r>
            <a:endParaRPr lang="en-US" sz="1650" dirty="0"/>
          </a:p>
        </p:txBody>
      </p:sp>
      <p:sp>
        <p:nvSpPr>
          <p:cNvPr id="30" name="Shape 26"/>
          <p:cNvSpPr/>
          <p:nvPr/>
        </p:nvSpPr>
        <p:spPr>
          <a:xfrm>
            <a:off x="7051477" y="6591240"/>
            <a:ext cx="527566" cy="527566"/>
          </a:xfrm>
          <a:prstGeom prst="roundRect">
            <a:avLst>
              <a:gd name="adj" fmla="val 168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398" y="6690181"/>
            <a:ext cx="263723" cy="329684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F3C0CE-580B-669E-4213-CE4052AFC1FB}"/>
              </a:ext>
            </a:extLst>
          </p:cNvPr>
          <p:cNvSpPr/>
          <p:nvPr/>
        </p:nvSpPr>
        <p:spPr>
          <a:xfrm>
            <a:off x="12371294" y="7691718"/>
            <a:ext cx="2259106" cy="5212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885" y="476250"/>
            <a:ext cx="215693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6 / 10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603885" y="918448"/>
            <a:ext cx="9375696" cy="53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FYP-I Overview: Establishing the Foundation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603885" y="1716286"/>
            <a:ext cx="1342263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first phase focused on building the core structural integrity, foundational database, and essential administrative modules.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7303770" y="2186345"/>
            <a:ext cx="22860" cy="5152072"/>
          </a:xfrm>
          <a:prstGeom prst="roundRect">
            <a:avLst>
              <a:gd name="adj" fmla="val 31703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626423" y="2368987"/>
            <a:ext cx="517565" cy="22860"/>
          </a:xfrm>
          <a:prstGeom prst="roundRect">
            <a:avLst>
              <a:gd name="adj" fmla="val 31703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121128" y="2186345"/>
            <a:ext cx="388144" cy="388144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185839" y="2218670"/>
            <a:ext cx="2587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3684389" y="2245638"/>
            <a:ext cx="276808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Schema &amp; Setup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603885" y="2618780"/>
            <a:ext cx="5848588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and implementing the robust relational database to handle structured academic data.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486412" y="3404235"/>
            <a:ext cx="517565" cy="22860"/>
          </a:xfrm>
          <a:prstGeom prst="roundRect">
            <a:avLst>
              <a:gd name="adj" fmla="val 31703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121128" y="3221593"/>
            <a:ext cx="388144" cy="388144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85839" y="3253919"/>
            <a:ext cx="2587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8177927" y="3280886"/>
            <a:ext cx="283011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Role-Based Authentication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8177927" y="3654028"/>
            <a:ext cx="5848588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secure login systems (Frontend &amp; Backend) to enforce strict access control for students, faculty, and administrators.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626423" y="4296608"/>
            <a:ext cx="517565" cy="22860"/>
          </a:xfrm>
          <a:prstGeom prst="roundRect">
            <a:avLst>
              <a:gd name="adj" fmla="val 31703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121128" y="4113967"/>
            <a:ext cx="388144" cy="388144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185839" y="4146292"/>
            <a:ext cx="2587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3486507" y="4173260"/>
            <a:ext cx="296596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Management System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603885" y="4546402"/>
            <a:ext cx="5848588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the dashboard for user management, role assignment, and system configuration.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7486412" y="5188982"/>
            <a:ext cx="517565" cy="22860"/>
          </a:xfrm>
          <a:prstGeom prst="roundRect">
            <a:avLst>
              <a:gd name="adj" fmla="val 31703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121128" y="5006340"/>
            <a:ext cx="388144" cy="388144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185839" y="5038665"/>
            <a:ext cx="2587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8177927" y="5065633"/>
            <a:ext cx="2825710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Community Channels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8177927" y="5438775"/>
            <a:ext cx="5848588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development of public and private channels necessary for group communication.</a:t>
            </a:r>
            <a:endParaRPr lang="en-US" sz="1350" dirty="0"/>
          </a:p>
        </p:txBody>
      </p:sp>
      <p:sp>
        <p:nvSpPr>
          <p:cNvPr id="26" name="Shape 24"/>
          <p:cNvSpPr/>
          <p:nvPr/>
        </p:nvSpPr>
        <p:spPr>
          <a:xfrm>
            <a:off x="6626423" y="6081355"/>
            <a:ext cx="517565" cy="22860"/>
          </a:xfrm>
          <a:prstGeom prst="roundRect">
            <a:avLst>
              <a:gd name="adj" fmla="val 31703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121128" y="5898713"/>
            <a:ext cx="388144" cy="388144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185839" y="5931039"/>
            <a:ext cx="2587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3426143" y="5958007"/>
            <a:ext cx="302633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100"/>
              </a:lnSpc>
            </a:pPr>
            <a:r>
              <a:rPr lang="en-GB" sz="1600" b="1" dirty="0"/>
              <a:t>User Profile Management</a:t>
            </a:r>
            <a:endParaRPr lang="en-US" sz="1650" b="1" dirty="0"/>
          </a:p>
        </p:txBody>
      </p:sp>
      <p:sp>
        <p:nvSpPr>
          <p:cNvPr id="30" name="Text 28"/>
          <p:cNvSpPr/>
          <p:nvPr/>
        </p:nvSpPr>
        <p:spPr>
          <a:xfrm>
            <a:off x="603885" y="6331148"/>
            <a:ext cx="5848588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50"/>
              </a:lnSpc>
            </a:pPr>
            <a:r>
              <a:rPr lang="en-GB" sz="1400" dirty="0"/>
              <a:t>Admins can view and update their </a:t>
            </a:r>
            <a:r>
              <a:rPr lang="en-GB" sz="1400" b="1" dirty="0"/>
              <a:t>basic profile information</a:t>
            </a:r>
            <a:r>
              <a:rPr lang="en-GB" sz="1400" dirty="0"/>
              <a:t> </a:t>
            </a:r>
          </a:p>
          <a:p>
            <a:pPr algn="r">
              <a:lnSpc>
                <a:spcPts val="2150"/>
              </a:lnSpc>
            </a:pPr>
            <a:r>
              <a:rPr lang="en-GB" sz="1400" dirty="0"/>
              <a:t>(name, email, Contact)</a:t>
            </a:r>
          </a:p>
          <a:p>
            <a:pPr algn="r">
              <a:lnSpc>
                <a:spcPts val="2150"/>
              </a:lnSpc>
            </a:pPr>
            <a:endParaRPr lang="en-US" sz="135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6321146-824B-2E8A-FD68-DA18A364C208}"/>
              </a:ext>
            </a:extLst>
          </p:cNvPr>
          <p:cNvSpPr/>
          <p:nvPr/>
        </p:nvSpPr>
        <p:spPr>
          <a:xfrm>
            <a:off x="12371294" y="7691718"/>
            <a:ext cx="2259106" cy="5212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811" y="458986"/>
            <a:ext cx="208145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Section 7 / 10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82811" y="885587"/>
            <a:ext cx="10669310" cy="52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FYP-II Overview: Advanced Modules &amp; AI Integration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582811" y="1655683"/>
            <a:ext cx="1346477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second phase transitions to advanced functionality, focusing on real-time communication, user engagement, and intelligent moderation.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49260" y="2359104"/>
            <a:ext cx="166449" cy="749260"/>
          </a:xfrm>
          <a:prstGeom prst="roundRect">
            <a:avLst>
              <a:gd name="adj" fmla="val 420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82811" y="2249924"/>
            <a:ext cx="499467" cy="499467"/>
          </a:xfrm>
          <a:prstGeom prst="roundRect">
            <a:avLst>
              <a:gd name="adj" fmla="val 9153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8" y="2343626"/>
            <a:ext cx="249674" cy="31218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48728" y="2275880"/>
            <a:ext cx="219682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Messaging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248728" y="2635925"/>
            <a:ext cx="1279886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implementation of Socket.io for instantaneous, live interactions within all active channels.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998934" y="3524607"/>
            <a:ext cx="166449" cy="749260"/>
          </a:xfrm>
          <a:prstGeom prst="roundRect">
            <a:avLst>
              <a:gd name="adj" fmla="val 420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32485" y="3415427"/>
            <a:ext cx="499467" cy="499467"/>
          </a:xfrm>
          <a:prstGeom prst="roundRect">
            <a:avLst>
              <a:gd name="adj" fmla="val 9153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82" y="3509129"/>
            <a:ext cx="249674" cy="31218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498402" y="3441382"/>
            <a:ext cx="330303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Anonymous Feedback &amp; Reports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498402" y="3801427"/>
            <a:ext cx="1254918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Finalizing the secure, untraceable mechanism for submitting complaints and suggestions.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1248728" y="4690110"/>
            <a:ext cx="166449" cy="749260"/>
          </a:xfrm>
          <a:prstGeom prst="roundRect">
            <a:avLst>
              <a:gd name="adj" fmla="val 420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1082278" y="4580930"/>
            <a:ext cx="499467" cy="499467"/>
          </a:xfrm>
          <a:prstGeom prst="roundRect">
            <a:avLst>
              <a:gd name="adj" fmla="val 9153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75" y="4674632"/>
            <a:ext cx="249674" cy="31218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748195" y="4606885"/>
            <a:ext cx="302264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AI-Based Content Moderation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748195" y="4966930"/>
            <a:ext cx="1229939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Natural Language Processing (NLP) models for automated detection of inappropriate content.</a:t>
            </a:r>
            <a:endParaRPr lang="en-US" sz="1300" dirty="0"/>
          </a:p>
        </p:txBody>
      </p:sp>
      <p:sp>
        <p:nvSpPr>
          <p:cNvPr id="20" name="Shape 15"/>
          <p:cNvSpPr/>
          <p:nvPr/>
        </p:nvSpPr>
        <p:spPr>
          <a:xfrm>
            <a:off x="1498521" y="5855613"/>
            <a:ext cx="166449" cy="749260"/>
          </a:xfrm>
          <a:prstGeom prst="roundRect">
            <a:avLst>
              <a:gd name="adj" fmla="val 420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1332071" y="5746433"/>
            <a:ext cx="499467" cy="499467"/>
          </a:xfrm>
          <a:prstGeom prst="roundRect">
            <a:avLst>
              <a:gd name="adj" fmla="val 9153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968" y="5840135"/>
            <a:ext cx="249674" cy="31218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997988" y="5845121"/>
            <a:ext cx="261604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b="1" dirty="0"/>
              <a:t>Email Notification Integration</a:t>
            </a:r>
          </a:p>
        </p:txBody>
      </p:sp>
      <p:sp>
        <p:nvSpPr>
          <p:cNvPr id="24" name="Text 18"/>
          <p:cNvSpPr/>
          <p:nvPr/>
        </p:nvSpPr>
        <p:spPr>
          <a:xfrm>
            <a:off x="1997988" y="6132433"/>
            <a:ext cx="12049601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GB" sz="1400" dirty="0"/>
              <a:t>Automatically sends alerts and updates to users for important events such as announcements, feedback responses, and account activities.</a:t>
            </a:r>
            <a:endParaRPr lang="en-US" sz="1300" dirty="0"/>
          </a:p>
        </p:txBody>
      </p:sp>
      <p:sp>
        <p:nvSpPr>
          <p:cNvPr id="25" name="Shape 19"/>
          <p:cNvSpPr/>
          <p:nvPr/>
        </p:nvSpPr>
        <p:spPr>
          <a:xfrm>
            <a:off x="1248728" y="7021116"/>
            <a:ext cx="166449" cy="749260"/>
          </a:xfrm>
          <a:prstGeom prst="roundRect">
            <a:avLst>
              <a:gd name="adj" fmla="val 420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0"/>
          <p:cNvSpPr/>
          <p:nvPr/>
        </p:nvSpPr>
        <p:spPr>
          <a:xfrm>
            <a:off x="1082278" y="6911935"/>
            <a:ext cx="499467" cy="499467"/>
          </a:xfrm>
          <a:prstGeom prst="roundRect">
            <a:avLst>
              <a:gd name="adj" fmla="val 9153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175" y="7005638"/>
            <a:ext cx="249674" cy="312182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805404" y="6995220"/>
            <a:ext cx="328029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PK" b="1" dirty="0"/>
              <a:t>Payment Integration </a:t>
            </a:r>
            <a:endParaRPr lang="en-US" sz="1600" b="1" dirty="0"/>
          </a:p>
        </p:txBody>
      </p:sp>
      <p:sp>
        <p:nvSpPr>
          <p:cNvPr id="29" name="Text 22"/>
          <p:cNvSpPr/>
          <p:nvPr/>
        </p:nvSpPr>
        <p:spPr>
          <a:xfrm>
            <a:off x="1748195" y="7297936"/>
            <a:ext cx="1229939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GB" sz="1400" dirty="0"/>
              <a:t>Enables secure online transactions within the platform for purchasing educational materials or marketplace items.</a:t>
            </a:r>
            <a:endParaRPr lang="en-US" sz="13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2F6005E-7769-D1E3-F66F-E1232CC267DE}"/>
              </a:ext>
            </a:extLst>
          </p:cNvPr>
          <p:cNvSpPr/>
          <p:nvPr/>
        </p:nvSpPr>
        <p:spPr>
          <a:xfrm>
            <a:off x="12371294" y="7691718"/>
            <a:ext cx="2259106" cy="5212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402A395-778C-4EC5-142E-E895749A858D}"/>
              </a:ext>
            </a:extLst>
          </p:cNvPr>
          <p:cNvSpPr/>
          <p:nvPr/>
        </p:nvSpPr>
        <p:spPr>
          <a:xfrm>
            <a:off x="1202020" y="204494"/>
            <a:ext cx="12214721" cy="1594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 Chart</a:t>
            </a:r>
            <a:endParaRPr lang="en-US" sz="6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A00C230-F458-2061-73AC-E29E3C21722C}"/>
              </a:ext>
            </a:extLst>
          </p:cNvPr>
          <p:cNvSpPr/>
          <p:nvPr/>
        </p:nvSpPr>
        <p:spPr>
          <a:xfrm>
            <a:off x="-4786802" y="347746"/>
            <a:ext cx="12214721" cy="66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Sections 8 / 10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5B322-0AC7-66FD-321D-C36B2483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9" r="-6" b="29343"/>
          <a:stretch>
            <a:fillRect/>
          </a:stretch>
        </p:blipFill>
        <p:spPr>
          <a:xfrm rot="5400000">
            <a:off x="1386268" y="1744758"/>
            <a:ext cx="4668429" cy="6963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20BB4-01CC-D72E-E8F2-193FBD99A3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10" r="1" b="25066"/>
          <a:stretch>
            <a:fillRect/>
          </a:stretch>
        </p:blipFill>
        <p:spPr>
          <a:xfrm rot="5400000">
            <a:off x="8575699" y="1744757"/>
            <a:ext cx="4668429" cy="696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3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859</Words>
  <Application>Microsoft Office PowerPoint</Application>
  <PresentationFormat>Custom</PresentationFormat>
  <Paragraphs>109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Pawan Vankwani</dc:creator>
  <cp:lastModifiedBy>Anmol Talreja</cp:lastModifiedBy>
  <cp:revision>6</cp:revision>
  <dcterms:created xsi:type="dcterms:W3CDTF">2025-10-09T18:51:20Z</dcterms:created>
  <dcterms:modified xsi:type="dcterms:W3CDTF">2025-10-23T12:28:37Z</dcterms:modified>
</cp:coreProperties>
</file>